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7" r:id="rId2"/>
    <p:sldId id="273" r:id="rId3"/>
    <p:sldId id="272" r:id="rId4"/>
    <p:sldId id="258" r:id="rId5"/>
    <p:sldId id="259" r:id="rId6"/>
    <p:sldId id="260" r:id="rId7"/>
    <p:sldId id="261" r:id="rId8"/>
    <p:sldId id="262" r:id="rId9"/>
    <p:sldId id="263" r:id="rId10"/>
    <p:sldId id="274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35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DD6E-5D8B-4569-A545-8015B4DADC92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8836-ACB8-48FA-89AA-644812BDF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67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DD6E-5D8B-4569-A545-8015B4DADC92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8836-ACB8-48FA-89AA-644812BDF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720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DD6E-5D8B-4569-A545-8015B4DADC92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8836-ACB8-48FA-89AA-644812BDF4E7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4524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DD6E-5D8B-4569-A545-8015B4DADC92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8836-ACB8-48FA-89AA-644812BDF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447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DD6E-5D8B-4569-A545-8015B4DADC92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8836-ACB8-48FA-89AA-644812BDF4E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92861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DD6E-5D8B-4569-A545-8015B4DADC92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8836-ACB8-48FA-89AA-644812BDF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683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DD6E-5D8B-4569-A545-8015B4DADC92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8836-ACB8-48FA-89AA-644812BDF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019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DD6E-5D8B-4569-A545-8015B4DADC92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8836-ACB8-48FA-89AA-644812BDF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631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DD6E-5D8B-4569-A545-8015B4DADC92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8836-ACB8-48FA-89AA-644812BDF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729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DD6E-5D8B-4569-A545-8015B4DADC92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8836-ACB8-48FA-89AA-644812BDF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645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DD6E-5D8B-4569-A545-8015B4DADC92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8836-ACB8-48FA-89AA-644812BDF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795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DD6E-5D8B-4569-A545-8015B4DADC92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8836-ACB8-48FA-89AA-644812BDF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006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DD6E-5D8B-4569-A545-8015B4DADC92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8836-ACB8-48FA-89AA-644812BDF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60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DD6E-5D8B-4569-A545-8015B4DADC92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8836-ACB8-48FA-89AA-644812BDF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607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DD6E-5D8B-4569-A545-8015B4DADC92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8836-ACB8-48FA-89AA-644812BDF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141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DD6E-5D8B-4569-A545-8015B4DADC92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D8836-ACB8-48FA-89AA-644812BDF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03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CDD6E-5D8B-4569-A545-8015B4DADC92}" type="datetimeFigureOut">
              <a:rPr lang="ru-RU" smtClean="0"/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40D8836-ACB8-48FA-89AA-644812BDF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689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1000935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1E4E70"/>
                </a:solidFill>
                <a:latin typeface="+mj-lt"/>
              </a:rPr>
              <a:t>Творческий проект является самостоятельной творческой итоговой работой.</a:t>
            </a:r>
          </a:p>
          <a:p>
            <a:r>
              <a:rPr lang="ru-RU" b="1" dirty="0" smtClean="0">
                <a:solidFill>
                  <a:srgbClr val="1E4E70"/>
                </a:solidFill>
                <a:latin typeface="+mj-lt"/>
              </a:rPr>
              <a:t>1.Подготовительный: </a:t>
            </a:r>
          </a:p>
          <a:p>
            <a:r>
              <a:rPr lang="ru-RU" sz="1400" b="1" dirty="0" smtClean="0">
                <a:latin typeface="+mj-lt"/>
              </a:rPr>
              <a:t>Выявление и обоснование выбора создаваемого изделия;</a:t>
            </a:r>
          </a:p>
          <a:p>
            <a:r>
              <a:rPr lang="ru-RU" sz="1400" b="1" dirty="0" smtClean="0">
                <a:latin typeface="+mj-lt"/>
              </a:rPr>
              <a:t>Формирование технической задачи;</a:t>
            </a:r>
          </a:p>
          <a:p>
            <a:r>
              <a:rPr lang="ru-RU" sz="1400" b="1" dirty="0" smtClean="0">
                <a:latin typeface="+mj-lt"/>
              </a:rPr>
              <a:t>Сбор  и анализ информации по объекту проектирования;</a:t>
            </a:r>
          </a:p>
          <a:p>
            <a:r>
              <a:rPr lang="ru-RU" sz="1400" b="1" dirty="0" smtClean="0">
                <a:latin typeface="+mj-lt"/>
              </a:rPr>
              <a:t>Составление исторической справки по предмету исследования;</a:t>
            </a:r>
          </a:p>
          <a:p>
            <a:r>
              <a:rPr lang="ru-RU" b="1" dirty="0" smtClean="0">
                <a:solidFill>
                  <a:srgbClr val="1E4E70"/>
                </a:solidFill>
                <a:latin typeface="+mj-lt"/>
              </a:rPr>
              <a:t>2.Конструкторский этап:</a:t>
            </a:r>
          </a:p>
          <a:p>
            <a:r>
              <a:rPr lang="ru-RU" sz="1400" b="1" dirty="0" smtClean="0">
                <a:latin typeface="+mj-lt"/>
              </a:rPr>
              <a:t>Дизайн-</a:t>
            </a:r>
            <a:r>
              <a:rPr lang="ru-RU" sz="1400" b="1" dirty="0">
                <a:latin typeface="+mj-lt"/>
              </a:rPr>
              <a:t>а</a:t>
            </a:r>
            <a:r>
              <a:rPr lang="ru-RU" sz="1400" b="1" dirty="0" smtClean="0">
                <a:latin typeface="+mj-lt"/>
              </a:rPr>
              <a:t>нализ изделия;</a:t>
            </a:r>
          </a:p>
          <a:p>
            <a:r>
              <a:rPr lang="ru-RU" sz="1400" b="1" dirty="0" smtClean="0">
                <a:latin typeface="+mj-lt"/>
              </a:rPr>
              <a:t>Разработка эскизного проекта;</a:t>
            </a:r>
          </a:p>
          <a:p>
            <a:r>
              <a:rPr lang="ru-RU" sz="1400" b="1" dirty="0" smtClean="0">
                <a:latin typeface="+mj-lt"/>
              </a:rPr>
              <a:t>Составление конструкторской документации</a:t>
            </a:r>
            <a:r>
              <a:rPr lang="ru-RU" sz="1600" b="1" dirty="0" smtClean="0">
                <a:latin typeface="+mj-lt"/>
              </a:rPr>
              <a:t>;</a:t>
            </a:r>
          </a:p>
          <a:p>
            <a:r>
              <a:rPr lang="ru-RU" b="1" dirty="0" smtClean="0">
                <a:solidFill>
                  <a:srgbClr val="1E4E70"/>
                </a:solidFill>
                <a:latin typeface="+mj-lt"/>
              </a:rPr>
              <a:t>3.Технологический этап:</a:t>
            </a:r>
          </a:p>
          <a:p>
            <a:r>
              <a:rPr lang="ru-RU" sz="1400" b="1" dirty="0" smtClean="0">
                <a:latin typeface="+mj-lt"/>
              </a:rPr>
              <a:t>Выбор технологических операций;</a:t>
            </a:r>
          </a:p>
          <a:p>
            <a:r>
              <a:rPr lang="ru-RU" sz="1400" b="1" dirty="0" smtClean="0">
                <a:latin typeface="+mj-lt"/>
              </a:rPr>
              <a:t>Выбор инструментов и приспособлений;</a:t>
            </a:r>
          </a:p>
          <a:p>
            <a:r>
              <a:rPr lang="ru-RU" sz="1400" b="1" dirty="0" smtClean="0">
                <a:latin typeface="+mj-lt"/>
              </a:rPr>
              <a:t>Разработка технологических карт;</a:t>
            </a:r>
          </a:p>
          <a:p>
            <a:r>
              <a:rPr lang="ru-RU" sz="1400" b="1" dirty="0" smtClean="0">
                <a:latin typeface="+mj-lt"/>
              </a:rPr>
              <a:t>Составление технологической документации;</a:t>
            </a:r>
          </a:p>
          <a:p>
            <a:r>
              <a:rPr lang="ru-RU" sz="1400" b="1" dirty="0" smtClean="0">
                <a:latin typeface="+mj-lt"/>
              </a:rPr>
              <a:t>Подбор или изготовление технологической оснастки(шаблоны</a:t>
            </a:r>
            <a:r>
              <a:rPr lang="en-US" sz="1400" b="1" dirty="0" smtClean="0">
                <a:latin typeface="+mj-lt"/>
              </a:rPr>
              <a:t>,</a:t>
            </a:r>
            <a:r>
              <a:rPr lang="ru-RU" sz="1400" b="1" dirty="0" smtClean="0">
                <a:latin typeface="+mj-lt"/>
              </a:rPr>
              <a:t> специальные инструменты или приспособления)</a:t>
            </a:r>
          </a:p>
          <a:p>
            <a:r>
              <a:rPr lang="ru-RU" b="1" dirty="0" smtClean="0">
                <a:solidFill>
                  <a:srgbClr val="1E4E70"/>
                </a:solidFill>
                <a:latin typeface="+mj-lt"/>
              </a:rPr>
              <a:t>4.Этап изготовления:</a:t>
            </a:r>
          </a:p>
          <a:p>
            <a:r>
              <a:rPr lang="ru-RU" sz="1400" b="1" dirty="0" smtClean="0">
                <a:latin typeface="+mj-lt"/>
              </a:rPr>
              <a:t>Организация рабочего места;</a:t>
            </a:r>
          </a:p>
          <a:p>
            <a:r>
              <a:rPr lang="ru-RU" sz="1400" b="1" dirty="0" smtClean="0">
                <a:latin typeface="+mj-lt"/>
              </a:rPr>
              <a:t>Выполнение технологических операций;</a:t>
            </a:r>
          </a:p>
          <a:p>
            <a:r>
              <a:rPr lang="ru-RU" sz="1400" b="1" dirty="0" smtClean="0">
                <a:latin typeface="+mj-lt"/>
              </a:rPr>
              <a:t>Уборка рабочего места</a:t>
            </a:r>
          </a:p>
          <a:p>
            <a:r>
              <a:rPr lang="ru-RU" b="1" dirty="0" smtClean="0">
                <a:solidFill>
                  <a:srgbClr val="1E4E70"/>
                </a:solidFill>
                <a:latin typeface="+mj-lt"/>
              </a:rPr>
              <a:t>5.Заключительный этап:</a:t>
            </a:r>
          </a:p>
          <a:p>
            <a:r>
              <a:rPr lang="ru-RU" sz="1400" b="1" dirty="0" smtClean="0">
                <a:latin typeface="+mj-lt"/>
              </a:rPr>
              <a:t>Экономическое обоснование;</a:t>
            </a:r>
          </a:p>
          <a:p>
            <a:r>
              <a:rPr lang="ru-RU" sz="1400" b="1" dirty="0" smtClean="0">
                <a:latin typeface="+mj-lt"/>
              </a:rPr>
              <a:t>Экологическое обоснование;</a:t>
            </a:r>
          </a:p>
          <a:p>
            <a:r>
              <a:rPr lang="ru-RU" sz="1400" b="1" dirty="0" smtClean="0">
                <a:latin typeface="+mj-lt"/>
              </a:rPr>
              <a:t>Создание рекламного проспекта;</a:t>
            </a:r>
          </a:p>
          <a:p>
            <a:r>
              <a:rPr lang="ru-RU" sz="1400" b="1" dirty="0" smtClean="0">
                <a:latin typeface="+mj-lt"/>
              </a:rPr>
              <a:t>Выводы по итогам работы;</a:t>
            </a:r>
          </a:p>
          <a:p>
            <a:r>
              <a:rPr lang="ru-RU" sz="1400" b="1" dirty="0" smtClean="0">
                <a:latin typeface="+mj-lt"/>
              </a:rPr>
              <a:t>Составление списка используемой литературы;</a:t>
            </a:r>
          </a:p>
          <a:p>
            <a:r>
              <a:rPr lang="ru-RU" b="1" dirty="0" smtClean="0">
                <a:solidFill>
                  <a:srgbClr val="1E4E70"/>
                </a:solidFill>
                <a:latin typeface="+mj-lt"/>
              </a:rPr>
              <a:t>6.Защита проекта;</a:t>
            </a:r>
          </a:p>
          <a:p>
            <a:r>
              <a:rPr lang="ru-RU" sz="1400" b="1" dirty="0" smtClean="0">
                <a:latin typeface="+mj-lt"/>
              </a:rPr>
              <a:t>Предоставление презентации и образца</a:t>
            </a:r>
            <a:r>
              <a:rPr lang="ru-RU" b="1" dirty="0" smtClean="0">
                <a:solidFill>
                  <a:srgbClr val="1E4E70"/>
                </a:solidFill>
                <a:latin typeface="+mj-lt"/>
              </a:rPr>
              <a:t>.</a:t>
            </a:r>
          </a:p>
          <a:p>
            <a:endParaRPr lang="ru-RU" b="1" dirty="0" smtClean="0">
              <a:solidFill>
                <a:srgbClr val="1E4E70"/>
              </a:solidFill>
              <a:latin typeface="+mj-lt"/>
            </a:endParaRPr>
          </a:p>
          <a:p>
            <a:endParaRPr lang="ru-RU" b="1" dirty="0" smtClean="0">
              <a:solidFill>
                <a:srgbClr val="1E4E70"/>
              </a:solidFill>
              <a:latin typeface="+mj-lt"/>
            </a:endParaRPr>
          </a:p>
          <a:p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70255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i="0" dirty="0" smtClean="0">
                <a:effectLst/>
                <a:latin typeface="Georgia" panose="02040502050405020303" pitchFamily="18" charset="0"/>
              </a:rPr>
              <a:t>Правила техники безопасности при вышивании</a:t>
            </a:r>
          </a:p>
          <a:p>
            <a:pPr algn="just" fontAlgn="base"/>
            <a:r>
              <a:rPr lang="ru-RU" sz="2400" b="0" i="0" u="sng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Необходимо приучать себя к соблюдению правил безопасности во время работы:</a:t>
            </a:r>
            <a:endParaRPr lang="ru-RU" sz="2400" b="0" i="0" dirty="0" smtClean="0">
              <a:solidFill>
                <a:srgbClr val="222222"/>
              </a:solidFill>
              <a:effectLst/>
              <a:latin typeface="Times New Roman" panose="02020603050405020304" pitchFamily="18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4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Осторожно пользоваться инструментами;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4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Не вкалывать во время работы иглу в одежду или не оставлять её на рабочем месте;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4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Игла всегда должна быть с ниткой, в случае потери её сразу же надо искать;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4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Не откусывать нитку зубами, а отрезать ножницами;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4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Передавать ножницы друг другу только кольцами вперёд;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4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Не брать в рот нитку, ткань, иголки;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4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Шить с напёрстком, чтобы не уколоть палец;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4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Знать количество иголок, взятых для работы. В конце работы проверить их наличие. Обязательно найти потерянную иголку;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4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Не шить ржавой иголкой: она плохо проходит в ткань, оставляет пятна и может сломаться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4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Влажно-тепловую обработку изделий проводить на гладильной доске или специально оборудованном столе исправным утюгом.</a:t>
            </a:r>
            <a:endParaRPr lang="ru-RU" sz="2400" b="0" i="0" dirty="0">
              <a:solidFill>
                <a:srgbClr val="222222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319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727938" y="140677"/>
            <a:ext cx="37778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0" dirty="0" smtClean="0">
                <a:solidFill>
                  <a:srgbClr val="000000"/>
                </a:solidFill>
                <a:effectLst/>
                <a:latin typeface="PT Sans"/>
              </a:rPr>
              <a:t>Технологическая карта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601807"/>
              </p:ext>
            </p:extLst>
          </p:nvPr>
        </p:nvGraphicFramePr>
        <p:xfrm>
          <a:off x="379829" y="858128"/>
          <a:ext cx="11380764" cy="6270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5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5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5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451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3772">
                <a:tc>
                  <a:txBody>
                    <a:bodyPr/>
                    <a:lstStyle/>
                    <a:p>
                      <a:r>
                        <a:rPr lang="ru-RU" b="0" i="0" dirty="0" smtClean="0">
                          <a:solidFill>
                            <a:srgbClr val="000000"/>
                          </a:solidFill>
                          <a:effectLst/>
                          <a:latin typeface="PT Sans"/>
                        </a:rPr>
                        <a:t>№п\п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000000"/>
                          </a:solidFill>
                          <a:effectLst/>
                        </a:rPr>
                        <a:t>Название операции</a:t>
                      </a:r>
                    </a:p>
                  </a:txBody>
                  <a:tcPr marL="73152" marR="73152" marT="66675" marB="66675"/>
                </a:tc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Описание операции, последовательность</a:t>
                      </a:r>
                    </a:p>
                  </a:txBody>
                  <a:tcPr marL="73152" marR="73152" marT="66675" marB="66675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000000"/>
                          </a:solidFill>
                          <a:effectLst/>
                        </a:rPr>
                        <a:t>Инструменты и материалы</a:t>
                      </a:r>
                    </a:p>
                  </a:txBody>
                  <a:tcPr marL="73152" marR="73152" marT="66675" marB="6667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3772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</a:p>
                  </a:txBody>
                  <a:tcPr marL="73152" marR="73152" marT="66675" marB="66675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Подготовка к работе </a:t>
                      </a:r>
                    </a:p>
                  </a:txBody>
                  <a:tcPr marL="73152" marR="73152" marT="66675" marB="66675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</a:rPr>
                        <a:t>Определить схему рисунка, которую будем вышивать.</a:t>
                      </a:r>
                    </a:p>
                  </a:txBody>
                  <a:tcPr marL="73152" marR="73152" marT="66675" marB="66675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</a:rPr>
                        <a:t>Схемы</a:t>
                      </a:r>
                    </a:p>
                  </a:txBody>
                  <a:tcPr marL="73152" marR="73152" marT="66675" marB="666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3772"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</a:p>
                  </a:txBody>
                  <a:tcPr marL="73152" marR="73152" marT="66675" marB="66675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Определяем центр на ткани.</a:t>
                      </a:r>
                    </a:p>
                  </a:txBody>
                  <a:tcPr marL="73152" marR="73152" marT="66675" marB="66675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Сгибаем ткань пополам по вертикали, затем по горизонтали и отмечаем центр.</a:t>
                      </a:r>
                    </a:p>
                  </a:txBody>
                  <a:tcPr marL="73152" marR="73152" marT="66675" marB="66675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</a:rPr>
                        <a:t>Игла с ниткой</a:t>
                      </a:r>
                    </a:p>
                  </a:txBody>
                  <a:tcPr marL="73152" marR="73152" marT="66675" marB="6667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3772"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73152" marR="73152" marT="66675" marB="66675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Выбираем пяльцы</a:t>
                      </a:r>
                    </a:p>
                  </a:txBody>
                  <a:tcPr marL="73152" marR="73152" marT="66675" marB="66675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Подбираем по размеру рисунка. На маленький круг кладём канву и сверху прижимаем</a:t>
                      </a:r>
                    </a:p>
                  </a:txBody>
                  <a:tcPr marL="73152" marR="73152" marT="66675" marB="66675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</a:rPr>
                        <a:t>Канва, карандаш, пяльцы</a:t>
                      </a:r>
                    </a:p>
                  </a:txBody>
                  <a:tcPr marL="73152" marR="73152" marT="66675" marB="6667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3772"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</a:p>
                  </a:txBody>
                  <a:tcPr marL="73152" marR="73152" marT="66675" marB="66675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</a:rPr>
                        <a:t>Крепим нитку</a:t>
                      </a:r>
                    </a:p>
                  </a:txBody>
                  <a:tcPr marL="73152" marR="73152" marT="66675" marB="66675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Из мотка «Мулине» отделяем нить в 2- 3 сложения. Узелок не делаем</a:t>
                      </a:r>
                    </a:p>
                  </a:txBody>
                  <a:tcPr marL="73152" marR="73152" marT="66675" marB="66675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</a:rPr>
                        <a:t>Нитки различного цвета</a:t>
                      </a:r>
                    </a:p>
                  </a:txBody>
                  <a:tcPr marL="73152" marR="73152" marT="66675" marB="6667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3772"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</a:p>
                  </a:txBody>
                  <a:tcPr marL="73152" marR="73152" marT="66675" marB="66675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</a:rPr>
                        <a:t>Вышиваем по схеме</a:t>
                      </a:r>
                    </a:p>
                  </a:txBody>
                  <a:tcPr marL="73152" marR="73152" marT="66675" marB="66675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</a:rPr>
                        <a:t>Все крестики должны быть ровными и аккуратными</a:t>
                      </a:r>
                    </a:p>
                  </a:txBody>
                  <a:tcPr marL="73152" marR="73152" marT="66675" marB="66675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/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</a:br>
                      <a:endParaRPr lang="ru-RU" sz="14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3152" marR="73152" marT="66675" marB="6667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3772"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6</a:t>
                      </a:r>
                    </a:p>
                  </a:txBody>
                  <a:tcPr marL="73152" marR="73152" marT="66675" marB="66675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</a:rPr>
                        <a:t>Обработка изделия.</a:t>
                      </a:r>
                      <a:br>
                        <a:rPr lang="ru-RU" sz="140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</a:rPr>
                        <a:t>Стирка изделия.</a:t>
                      </a:r>
                    </a:p>
                  </a:txBody>
                  <a:tcPr marL="73152" marR="73152" marT="66675" marB="66675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</a:rPr>
                        <a:t>Утюжка вышивки</a:t>
                      </a:r>
                    </a:p>
                  </a:txBody>
                  <a:tcPr marL="73152" marR="73152" marT="66675" marB="66675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Утюг</a:t>
                      </a:r>
                    </a:p>
                  </a:txBody>
                  <a:tcPr marL="73152" marR="73152" marT="66675" marB="6667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3772"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7</a:t>
                      </a:r>
                    </a:p>
                  </a:txBody>
                  <a:tcPr marL="73152" marR="73152" marT="66675" marB="66675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</a:rPr>
                        <a:t>Оформление работы в рамку</a:t>
                      </a:r>
                    </a:p>
                  </a:txBody>
                  <a:tcPr marL="73152" marR="73152" marT="66675" marB="66675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</a:rPr>
                        <a:t>Вставляем картину в рамку</a:t>
                      </a:r>
                    </a:p>
                  </a:txBody>
                  <a:tcPr marL="73152" marR="73152" marT="66675" marB="66675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</a:rPr>
                        <a:t>Рамка</a:t>
                      </a:r>
                    </a:p>
                  </a:txBody>
                  <a:tcPr marL="73152" marR="73152" marT="66675" marB="6667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5740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6007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0" dirty="0" smtClean="0">
                <a:solidFill>
                  <a:srgbClr val="000000"/>
                </a:solidFill>
                <a:effectLst/>
                <a:latin typeface="PT Sans"/>
              </a:rPr>
              <a:t>Последовательность изготовления изделия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0" i="0" dirty="0" smtClean="0">
                <a:solidFill>
                  <a:srgbClr val="000000"/>
                </a:solidFill>
                <a:effectLst/>
                <a:latin typeface="PT Sans"/>
              </a:rPr>
              <a:t>Выбрала ткань для вышивания - хлопчатобумажную ткань.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PT Sans"/>
              </a:rPr>
              <a:t>Найдем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PT Sans"/>
              </a:rPr>
              <a:t> и отметим центр нашей ткани она и будет являться центром нашего рисунка. После того, как я нарисовала рисунок вышивки на ткани, приступаю к вышиванию.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0" i="0" dirty="0" smtClean="0">
                <a:solidFill>
                  <a:srgbClr val="000000"/>
                </a:solidFill>
                <a:effectLst/>
                <a:latin typeface="PT Sans"/>
              </a:rPr>
              <a:t>Выбираем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PT Sans"/>
              </a:rPr>
              <a:t>пяльца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PT Sans"/>
              </a:rPr>
              <a:t> круглые, можно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PT Sans"/>
              </a:rPr>
              <a:t>пластмасовые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PT Sans"/>
              </a:rPr>
              <a:t> или деревянные. Натягиваем ткань на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PT Sans"/>
              </a:rPr>
              <a:t>пяльца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PT Sans"/>
              </a:rPr>
              <a:t>. Если канва хорошо натянута, то на ней будет легко вышивать, а так же не позволит перетянуть стежками канву.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0" i="0" dirty="0" smtClean="0">
                <a:solidFill>
                  <a:srgbClr val="000000"/>
                </a:solidFill>
                <a:effectLst/>
                <a:latin typeface="PT Sans"/>
              </a:rPr>
              <a:t>Моток мулине (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PT Sans"/>
              </a:rPr>
              <a:t>ее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PT Sans"/>
              </a:rPr>
              <a:t> длина 20 м), состоит из 6 тонких нитей (см.рис№4) Вышиваем всегда в несколько ниток, количество сложений может быть разным. В моем случае, учитывая, что канва мелкая, вышивать необходимо в 2 нити. Отрезаем небольшой отрезок нити.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0" i="0" dirty="0" smtClean="0">
                <a:solidFill>
                  <a:srgbClr val="000000"/>
                </a:solidFill>
                <a:effectLst/>
                <a:latin typeface="PT Sans"/>
              </a:rPr>
              <a:t>Обычно для работы берут нить длиной по локоть. Нить сложим вдвое, сложенные вместе концы проденем в ушко иглы.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92132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25383" y="214531"/>
            <a:ext cx="39230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0" dirty="0" err="1" smtClean="0">
                <a:solidFill>
                  <a:srgbClr val="000000"/>
                </a:solidFill>
                <a:effectLst/>
                <a:latin typeface="PT Sans"/>
              </a:rPr>
              <a:t>Рассчет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PT Sans"/>
              </a:rPr>
              <a:t> 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PT Sans"/>
              </a:rPr>
              <a:t>себестоимости проекта.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319725"/>
              </p:ext>
            </p:extLst>
          </p:nvPr>
        </p:nvGraphicFramePr>
        <p:xfrm>
          <a:off x="614148" y="719666"/>
          <a:ext cx="9485196" cy="5763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2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1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1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328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289"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/>
                      </a:r>
                      <a:br>
                        <a:rPr lang="ru-RU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№</a:t>
                      </a:r>
                    </a:p>
                  </a:txBody>
                  <a:tcPr marL="73152" marR="73152" marT="66675" marB="66675"/>
                </a:tc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Наименование материала</a:t>
                      </a:r>
                    </a:p>
                  </a:txBody>
                  <a:tcPr marL="73152" marR="73152" marT="66675" marB="66675"/>
                </a:tc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Необходимое количество</a:t>
                      </a:r>
                    </a:p>
                  </a:txBody>
                  <a:tcPr marL="73152" marR="73152" marT="66675" marB="66675"/>
                </a:tc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Условная стоимость, руб.</a:t>
                      </a:r>
                    </a:p>
                  </a:txBody>
                  <a:tcPr marL="73152" marR="73152" marT="66675" marB="666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3289"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</a:p>
                  </a:txBody>
                  <a:tcPr marL="73152" marR="73152" marT="66675" marB="66675"/>
                </a:tc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Ткань для вышивки</a:t>
                      </a:r>
                    </a:p>
                  </a:txBody>
                  <a:tcPr marL="73152" marR="73152" marT="66675" marB="66675"/>
                </a:tc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1м</a:t>
                      </a:r>
                    </a:p>
                  </a:txBody>
                  <a:tcPr marL="73152" marR="73152" marT="66675" marB="66675"/>
                </a:tc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70</a:t>
                      </a:r>
                    </a:p>
                  </a:txBody>
                  <a:tcPr marL="73152" marR="73152" marT="66675" marB="6667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3289"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</a:p>
                  </a:txBody>
                  <a:tcPr marL="73152" marR="73152" marT="66675" marB="66675"/>
                </a:tc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Пяльцы</a:t>
                      </a:r>
                    </a:p>
                  </a:txBody>
                  <a:tcPr marL="73152" marR="73152" marT="66675" marB="66675"/>
                </a:tc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</a:p>
                  </a:txBody>
                  <a:tcPr marL="73152" marR="73152" marT="66675" marB="66675"/>
                </a:tc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Были</a:t>
                      </a:r>
                    </a:p>
                  </a:txBody>
                  <a:tcPr marL="73152" marR="73152" marT="66675" marB="6667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3289"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</a:p>
                  </a:txBody>
                  <a:tcPr marL="73152" marR="73152" marT="66675" marB="66675"/>
                </a:tc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Рамка</a:t>
                      </a:r>
                    </a:p>
                  </a:txBody>
                  <a:tcPr marL="73152" marR="73152" marT="66675" marB="66675"/>
                </a:tc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</a:p>
                  </a:txBody>
                  <a:tcPr marL="73152" marR="73152" marT="66675" marB="66675"/>
                </a:tc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/>
                      </a:r>
                      <a:br>
                        <a:rPr lang="ru-RU">
                          <a:solidFill>
                            <a:srgbClr val="000000"/>
                          </a:solidFill>
                          <a:effectLst/>
                        </a:rPr>
                      </a:br>
                      <a:endParaRPr lang="ru-RU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3152" marR="73152" marT="66675" marB="6667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3289"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</a:p>
                  </a:txBody>
                  <a:tcPr marL="73152" marR="73152" marT="66675" marB="66675"/>
                </a:tc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Расход электроэнергии</a:t>
                      </a:r>
                    </a:p>
                  </a:txBody>
                  <a:tcPr marL="73152" marR="73152" marT="66675" marB="66675"/>
                </a:tc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0.5квт</a:t>
                      </a:r>
                    </a:p>
                  </a:txBody>
                  <a:tcPr marL="73152" marR="73152" marT="66675" marB="66675"/>
                </a:tc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/>
                      </a:r>
                      <a:br>
                        <a:rPr lang="ru-RU">
                          <a:solidFill>
                            <a:srgbClr val="000000"/>
                          </a:solidFill>
                          <a:effectLst/>
                        </a:rPr>
                      </a:br>
                      <a:endParaRPr lang="ru-RU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3152" marR="73152" marT="66675" marB="6667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3289"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</a:p>
                  </a:txBody>
                  <a:tcPr marL="73152" marR="73152" marT="66675" marB="66675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000000"/>
                          </a:solidFill>
                          <a:effectLst/>
                        </a:rPr>
                        <a:t>ИТОГО:</a:t>
                      </a:r>
                    </a:p>
                  </a:txBody>
                  <a:tcPr marL="73152" marR="73152" marT="66675" marB="66675"/>
                </a:tc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rgbClr val="000000"/>
                          </a:solidFill>
                          <a:effectLst/>
                        </a:rPr>
                        <a:t/>
                      </a:r>
                      <a:br>
                        <a:rPr lang="ru-RU">
                          <a:solidFill>
                            <a:srgbClr val="000000"/>
                          </a:solidFill>
                          <a:effectLst/>
                        </a:rPr>
                      </a:br>
                      <a:endParaRPr lang="ru-RU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3152" marR="73152" marT="66675" marB="66675"/>
                </a:tc>
                <a:tc>
                  <a:txBody>
                    <a:bodyPr/>
                    <a:lstStyle/>
                    <a:p>
                      <a:endParaRPr lang="ru-RU" dirty="0">
                        <a:effectLst/>
                      </a:endParaRPr>
                    </a:p>
                  </a:txBody>
                  <a:tcPr marL="73152" marR="73152" marT="66675" marB="6667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0534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63772"/>
            <a:ext cx="1206462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Вышивание</a:t>
            </a:r>
            <a:r>
              <a:rPr lang="ru-RU" sz="40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 – это экологически чистое производство, так как оно практически безотходное, не выделяются вредные вещества, не загрязняется атмосфера, нет опасности для здоровья человека. Стоимость моей картины в рамках проекта невелика, отсюда следует, что экономически дешевле сделать самой работу, чем купить аналогичную на рынке.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836487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5719" y="450376"/>
            <a:ext cx="928047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0" dirty="0" smtClean="0">
                <a:solidFill>
                  <a:srgbClr val="000000"/>
                </a:solidFill>
                <a:effectLst/>
                <a:latin typeface="PT Sans"/>
              </a:rPr>
              <a:t>              Самооценка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0" i="0" dirty="0" smtClean="0">
                <a:solidFill>
                  <a:srgbClr val="000000"/>
                </a:solidFill>
                <a:effectLst/>
                <a:latin typeface="PT Sans"/>
              </a:rPr>
              <a:t>Картина вышита, отутюжена и красиво оформлена в рамочку. 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109693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05469" y="491319"/>
            <a:ext cx="951248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800" b="1" i="0" dirty="0" smtClean="0">
                <a:effectLst/>
                <a:latin typeface="Georgia" panose="02040502050405020303" pitchFamily="18" charset="0"/>
              </a:rPr>
              <a:t>Рекламный проект</a:t>
            </a:r>
          </a:p>
          <a:p>
            <a:pPr algn="ctr" fontAlgn="base"/>
            <a:r>
              <a:rPr lang="ru-RU" sz="3200" b="0" i="1" dirty="0" smtClean="0">
                <a:solidFill>
                  <a:srgbClr val="222222"/>
                </a:solidFill>
                <a:effectLst/>
                <a:latin typeface="inherit"/>
              </a:rPr>
              <a:t>Слушайте внимательно и не пропустите,</a:t>
            </a:r>
            <a:br>
              <a:rPr lang="ru-RU" sz="3200" b="0" i="1" dirty="0" smtClean="0">
                <a:solidFill>
                  <a:srgbClr val="222222"/>
                </a:solidFill>
                <a:effectLst/>
                <a:latin typeface="inherit"/>
              </a:rPr>
            </a:br>
            <a:r>
              <a:rPr lang="ru-RU" sz="3200" b="0" i="1" dirty="0" smtClean="0">
                <a:solidFill>
                  <a:srgbClr val="222222"/>
                </a:solidFill>
                <a:effectLst/>
                <a:latin typeface="inherit"/>
              </a:rPr>
              <a:t>Если вы хотите вышивать крестом</a:t>
            </a:r>
            <a:br>
              <a:rPr lang="ru-RU" sz="3200" b="0" i="1" dirty="0" smtClean="0">
                <a:solidFill>
                  <a:srgbClr val="222222"/>
                </a:solidFill>
                <a:effectLst/>
                <a:latin typeface="inherit"/>
              </a:rPr>
            </a:br>
            <a:r>
              <a:rPr lang="ru-RU" sz="3200" b="0" i="1" dirty="0" smtClean="0">
                <a:solidFill>
                  <a:srgbClr val="222222"/>
                </a:solidFill>
                <a:effectLst/>
                <a:latin typeface="inherit"/>
              </a:rPr>
              <a:t>И всем похвалиться своим мастерством,</a:t>
            </a:r>
            <a:br>
              <a:rPr lang="ru-RU" sz="3200" b="0" i="1" dirty="0" smtClean="0">
                <a:solidFill>
                  <a:srgbClr val="222222"/>
                </a:solidFill>
                <a:effectLst/>
                <a:latin typeface="inherit"/>
              </a:rPr>
            </a:br>
            <a:r>
              <a:rPr lang="ru-RU" sz="3200" b="0" i="1" dirty="0" smtClean="0">
                <a:solidFill>
                  <a:srgbClr val="222222"/>
                </a:solidFill>
                <a:effectLst/>
                <a:latin typeface="inherit"/>
              </a:rPr>
              <a:t>То набор купите, инструкцию прочтите.</a:t>
            </a:r>
            <a:br>
              <a:rPr lang="ru-RU" sz="3200" b="0" i="1" dirty="0" smtClean="0">
                <a:solidFill>
                  <a:srgbClr val="222222"/>
                </a:solidFill>
                <a:effectLst/>
                <a:latin typeface="inherit"/>
              </a:rPr>
            </a:br>
            <a:r>
              <a:rPr lang="ru-RU" sz="3200" b="0" i="1" dirty="0" smtClean="0">
                <a:solidFill>
                  <a:srgbClr val="222222"/>
                </a:solidFill>
                <a:effectLst/>
                <a:latin typeface="inherit"/>
              </a:rPr>
              <a:t>Так вы быстро сможете вышить полотно</a:t>
            </a:r>
            <a:br>
              <a:rPr lang="ru-RU" sz="3200" b="0" i="1" dirty="0" smtClean="0">
                <a:solidFill>
                  <a:srgbClr val="222222"/>
                </a:solidFill>
                <a:effectLst/>
                <a:latin typeface="inherit"/>
              </a:rPr>
            </a:br>
            <a:r>
              <a:rPr lang="ru-RU" sz="3200" b="0" i="1" dirty="0" smtClean="0">
                <a:solidFill>
                  <a:srgbClr val="222222"/>
                </a:solidFill>
                <a:effectLst/>
                <a:latin typeface="inherit"/>
              </a:rPr>
              <a:t>И украсить стену в доме заодно</a:t>
            </a:r>
            <a:r>
              <a:rPr lang="ru-RU" sz="2800" b="0" i="1" dirty="0" smtClean="0">
                <a:solidFill>
                  <a:srgbClr val="222222"/>
                </a:solidFill>
                <a:effectLst/>
                <a:latin typeface="inherit"/>
              </a:rPr>
              <a:t>…</a:t>
            </a:r>
            <a:endParaRPr lang="ru-RU" sz="2800" b="0" i="0" dirty="0">
              <a:solidFill>
                <a:srgbClr val="222222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5999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87605" y="341194"/>
            <a:ext cx="908940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800" b="0" i="0" dirty="0" smtClean="0">
                <a:effectLst/>
                <a:latin typeface="Georgia" panose="02040502050405020303" pitchFamily="18" charset="0"/>
              </a:rPr>
              <a:t>Использованная литература</a:t>
            </a:r>
          </a:p>
          <a:p>
            <a:pPr algn="ctr" fontAlgn="base"/>
            <a:endParaRPr lang="ru-RU" sz="2800" b="0" i="0" dirty="0" smtClean="0">
              <a:solidFill>
                <a:srgbClr val="733712"/>
              </a:solidFill>
              <a:effectLst/>
              <a:latin typeface="Georgia" panose="02040502050405020303" pitchFamily="18" charset="0"/>
            </a:endParaRPr>
          </a:p>
          <a:p>
            <a:pPr fontAlgn="base">
              <a:buFont typeface="+mj-lt"/>
              <a:buAutoNum type="arabicPeriod"/>
            </a:pP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Алёшина Л.А. Живопись иглой и ниткой</a:t>
            </a:r>
          </a:p>
          <a:p>
            <a:pPr fontAlgn="base">
              <a:buFont typeface="+mj-lt"/>
              <a:buAutoNum type="arabicPeriod"/>
            </a:pP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Детская энциклопедия</a:t>
            </a:r>
          </a:p>
          <a:p>
            <a:pPr fontAlgn="base">
              <a:buFont typeface="+mj-lt"/>
              <a:buAutoNum type="arabicPeriod"/>
            </a:pP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Дорожкина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 Т.Н. Техника рукоделия</a:t>
            </a:r>
          </a:p>
          <a:p>
            <a:pPr fontAlgn="base">
              <a:buFont typeface="+mj-lt"/>
              <a:buAutoNum type="arabicPeriod"/>
            </a:pP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Литвинец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 Э.Н. Учись вышивать</a:t>
            </a:r>
          </a:p>
          <a:p>
            <a:pPr fontAlgn="base">
              <a:buFont typeface="+mj-lt"/>
              <a:buAutoNum type="arabicPeriod"/>
            </a:pP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Моисеенко Ю.Е.,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Бичукова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 Е.В, </a:t>
            </a:r>
            <a:r>
              <a:rPr lang="ru-RU" sz="2800" b="0" i="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Бичукова</a:t>
            </a:r>
            <a:r>
              <a:rPr lang="ru-RU" sz="28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 Т.В. Юной вышивальщице</a:t>
            </a:r>
            <a:endParaRPr lang="ru-RU" sz="2800" b="0" i="0" dirty="0">
              <a:solidFill>
                <a:srgbClr val="222222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387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380311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000" b="1" i="0" dirty="0" smtClean="0">
              <a:solidFill>
                <a:srgbClr val="1E4E70"/>
              </a:solidFill>
              <a:effectLst/>
              <a:latin typeface="PT Sans"/>
            </a:endParaRPr>
          </a:p>
          <a:p>
            <a:r>
              <a:rPr lang="ru-RU" sz="4000" b="1" dirty="0" smtClean="0">
                <a:solidFill>
                  <a:srgbClr val="1E4E70"/>
                </a:solidFill>
                <a:latin typeface="PT Sans"/>
              </a:rPr>
              <a:t>                </a:t>
            </a:r>
          </a:p>
          <a:p>
            <a:endParaRPr lang="ru-RU" sz="4000" b="1" i="0" dirty="0">
              <a:solidFill>
                <a:srgbClr val="1E4E70"/>
              </a:solidFill>
              <a:effectLst/>
              <a:latin typeface="PT Sans"/>
            </a:endParaRPr>
          </a:p>
          <a:p>
            <a:endParaRPr lang="ru-RU" sz="4000" b="1" dirty="0" smtClean="0">
              <a:solidFill>
                <a:srgbClr val="1E4E70"/>
              </a:solidFill>
              <a:latin typeface="PT Sans"/>
            </a:endParaRPr>
          </a:p>
          <a:p>
            <a:r>
              <a:rPr lang="ru-RU" sz="4000" b="1" i="0" dirty="0">
                <a:solidFill>
                  <a:srgbClr val="1E4E70"/>
                </a:solidFill>
                <a:effectLst/>
                <a:latin typeface="PT Sans"/>
              </a:rPr>
              <a:t> </a:t>
            </a:r>
            <a:r>
              <a:rPr lang="ru-RU" sz="4000" b="1" i="0" dirty="0" smtClean="0">
                <a:solidFill>
                  <a:srgbClr val="1E4E70"/>
                </a:solidFill>
                <a:effectLst/>
                <a:latin typeface="PT Sans"/>
              </a:rPr>
              <a:t>                  Проектная работа на тему </a:t>
            </a:r>
          </a:p>
          <a:p>
            <a:endParaRPr lang="ru-RU" sz="4000" b="1" i="0" dirty="0" smtClean="0">
              <a:solidFill>
                <a:srgbClr val="1E4E70"/>
              </a:solidFill>
              <a:effectLst/>
              <a:latin typeface="PT Sans"/>
            </a:endParaRPr>
          </a:p>
          <a:p>
            <a:r>
              <a:rPr lang="ru-RU" sz="4000" b="1" dirty="0" smtClean="0">
                <a:solidFill>
                  <a:srgbClr val="1E4E70"/>
                </a:solidFill>
                <a:latin typeface="PT Sans"/>
              </a:rPr>
              <a:t>                  </a:t>
            </a:r>
            <a:r>
              <a:rPr lang="ru-RU" sz="4000" b="1" i="0" dirty="0" smtClean="0">
                <a:solidFill>
                  <a:srgbClr val="1E4E70"/>
                </a:solidFill>
                <a:effectLst/>
                <a:latin typeface="PT Sans"/>
              </a:rPr>
              <a:t> " Вышивка </a:t>
            </a:r>
            <a:r>
              <a:rPr lang="ru-RU" sz="4000" b="1" i="0" dirty="0" smtClean="0">
                <a:solidFill>
                  <a:srgbClr val="1E4E70"/>
                </a:solidFill>
                <a:effectLst/>
                <a:latin typeface="PT Sans"/>
              </a:rPr>
              <a:t>панно</a:t>
            </a:r>
            <a:r>
              <a:rPr lang="ru-RU" sz="4000" b="1" i="0" dirty="0" smtClean="0">
                <a:solidFill>
                  <a:srgbClr val="1E4E70"/>
                </a:solidFill>
                <a:effectLst/>
                <a:latin typeface="PT Sans"/>
              </a:rPr>
              <a:t>"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695261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7962" y="239151"/>
            <a:ext cx="1129635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0" dirty="0" smtClean="0">
                <a:solidFill>
                  <a:srgbClr val="000000"/>
                </a:solidFill>
                <a:effectLst/>
                <a:latin typeface="PT Sans"/>
              </a:rPr>
              <a:t>                                               Оглавление.</a:t>
            </a:r>
            <a:endParaRPr lang="ru-RU" sz="2400" b="0" i="0" dirty="0" smtClean="0">
              <a:solidFill>
                <a:srgbClr val="000000"/>
              </a:solidFill>
              <a:effectLst/>
              <a:latin typeface="PT Sans"/>
            </a:endParaRPr>
          </a:p>
          <a:p>
            <a:pPr>
              <a:buFont typeface="+mj-lt"/>
              <a:buAutoNum type="arabicPeriod"/>
            </a:pPr>
            <a:r>
              <a:rPr lang="ru-RU" sz="2800" b="0" i="0" dirty="0" smtClean="0">
                <a:solidFill>
                  <a:srgbClr val="000000"/>
                </a:solidFill>
                <a:effectLst/>
                <a:latin typeface="PT Sans"/>
              </a:rPr>
              <a:t>Выбор темы и обоснование возникшей проблемы. Определение цели и задач проекта.</a:t>
            </a:r>
          </a:p>
          <a:p>
            <a:pPr>
              <a:buFont typeface="+mj-lt"/>
              <a:buAutoNum type="arabicPeriod"/>
            </a:pPr>
            <a:r>
              <a:rPr lang="ru-RU" sz="2800" b="0" i="0" dirty="0" smtClean="0">
                <a:solidFill>
                  <a:srgbClr val="000000"/>
                </a:solidFill>
                <a:effectLst/>
                <a:latin typeface="PT Sans"/>
              </a:rPr>
              <a:t>Исследование проекта. Историческая справка</a:t>
            </a:r>
          </a:p>
          <a:p>
            <a:pPr>
              <a:buFont typeface="+mj-lt"/>
              <a:buAutoNum type="arabicPeriod"/>
            </a:pPr>
            <a:r>
              <a:rPr lang="ru-RU" sz="2800" b="0" i="0" dirty="0" smtClean="0">
                <a:solidFill>
                  <a:srgbClr val="000000"/>
                </a:solidFill>
                <a:effectLst/>
                <a:latin typeface="PT Sans"/>
              </a:rPr>
              <a:t>Поиск альтернативного варианта.</a:t>
            </a:r>
          </a:p>
          <a:p>
            <a:pPr>
              <a:buFont typeface="+mj-lt"/>
              <a:buAutoNum type="arabicPeriod"/>
            </a:pPr>
            <a:r>
              <a:rPr lang="ru-RU" sz="2800" b="0" i="0" dirty="0" smtClean="0">
                <a:solidFill>
                  <a:srgbClr val="000000"/>
                </a:solidFill>
                <a:effectLst/>
                <a:latin typeface="PT Sans"/>
              </a:rPr>
              <a:t>Выбор оптимального варианта проекта</a:t>
            </a:r>
          </a:p>
          <a:p>
            <a:pPr>
              <a:buFont typeface="+mj-lt"/>
              <a:buAutoNum type="arabicPeriod"/>
            </a:pPr>
            <a:r>
              <a:rPr lang="ru-RU" sz="2800" b="0" i="0" dirty="0" smtClean="0">
                <a:solidFill>
                  <a:srgbClr val="000000"/>
                </a:solidFill>
                <a:effectLst/>
                <a:latin typeface="PT Sans"/>
              </a:rPr>
              <a:t>Рисунок</a:t>
            </a:r>
          </a:p>
          <a:p>
            <a:pPr>
              <a:buFont typeface="+mj-lt"/>
              <a:buAutoNum type="arabicPeriod"/>
            </a:pPr>
            <a:r>
              <a:rPr lang="ru-RU" sz="2800" b="0" i="0" dirty="0" smtClean="0">
                <a:solidFill>
                  <a:srgbClr val="000000"/>
                </a:solidFill>
                <a:effectLst/>
                <a:latin typeface="PT Sans"/>
              </a:rPr>
              <a:t>Технология изготовления проекта</a:t>
            </a:r>
          </a:p>
          <a:p>
            <a:pPr>
              <a:buFont typeface="+mj-lt"/>
              <a:buAutoNum type="arabicPeriod"/>
            </a:pPr>
            <a:r>
              <a:rPr lang="ru-RU" sz="2800" b="0" i="0" dirty="0" smtClean="0">
                <a:solidFill>
                  <a:srgbClr val="000000"/>
                </a:solidFill>
                <a:effectLst/>
                <a:latin typeface="PT Sans"/>
              </a:rPr>
              <a:t>Технологическая карта.</a:t>
            </a:r>
          </a:p>
          <a:p>
            <a:pPr>
              <a:buFont typeface="+mj-lt"/>
              <a:buAutoNum type="arabicPeriod"/>
            </a:pP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PT Sans"/>
              </a:rPr>
              <a:t>Расчет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PT Sans"/>
              </a:rPr>
              <a:t> себестоимости проекта. Экономическое обоснование</a:t>
            </a:r>
          </a:p>
          <a:p>
            <a:pPr>
              <a:buFont typeface="+mj-lt"/>
              <a:buAutoNum type="arabicPeriod"/>
            </a:pPr>
            <a:r>
              <a:rPr lang="ru-RU" sz="2800" b="0" i="0" dirty="0" smtClean="0">
                <a:solidFill>
                  <a:srgbClr val="000000"/>
                </a:solidFill>
                <a:effectLst/>
                <a:latin typeface="PT Sans"/>
              </a:rPr>
              <a:t>Рекламный проспект</a:t>
            </a:r>
          </a:p>
          <a:p>
            <a:pPr>
              <a:buFont typeface="+mj-lt"/>
              <a:buAutoNum type="arabicPeriod"/>
            </a:pPr>
            <a:r>
              <a:rPr lang="ru-RU" sz="2800" b="0" i="0" dirty="0" smtClean="0">
                <a:solidFill>
                  <a:srgbClr val="000000"/>
                </a:solidFill>
                <a:effectLst/>
                <a:latin typeface="PT Sans"/>
              </a:rPr>
              <a:t>Оценка изделия. Самооценка.</a:t>
            </a:r>
          </a:p>
          <a:p>
            <a:pPr>
              <a:buFont typeface="+mj-lt"/>
              <a:buAutoNum type="arabicPeriod"/>
            </a:pPr>
            <a:r>
              <a:rPr lang="ru-RU" sz="2800" b="0" i="0" dirty="0" smtClean="0">
                <a:solidFill>
                  <a:srgbClr val="000000"/>
                </a:solidFill>
                <a:effectLst/>
                <a:latin typeface="PT Sans"/>
              </a:rPr>
              <a:t>Используемая литература</a:t>
            </a:r>
            <a:endParaRPr lang="ru-RU" sz="2800" b="0" i="0" dirty="0">
              <a:solidFill>
                <a:srgbClr val="000000"/>
              </a:solidFill>
              <a:effectLst/>
              <a:latin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3596215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0" dirty="0" smtClean="0">
                <a:solidFill>
                  <a:srgbClr val="000000"/>
                </a:solidFill>
                <a:effectLst/>
                <a:latin typeface="PT Sans"/>
              </a:rPr>
              <a:t>       </a:t>
            </a:r>
          </a:p>
          <a:p>
            <a:endParaRPr lang="ru-RU" sz="3600" b="1" dirty="0">
              <a:solidFill>
                <a:srgbClr val="000000"/>
              </a:solidFill>
              <a:latin typeface="PT Sans"/>
            </a:endParaRPr>
          </a:p>
          <a:p>
            <a:r>
              <a:rPr lang="ru-RU" sz="3600" b="1" i="0" dirty="0" smtClean="0">
                <a:solidFill>
                  <a:srgbClr val="000000"/>
                </a:solidFill>
                <a:effectLst/>
                <a:latin typeface="PT Sans"/>
              </a:rPr>
              <a:t>              Выбор темы и обоснование проекта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PT Sans"/>
              </a:rPr>
              <a:t>.</a:t>
            </a:r>
          </a:p>
          <a:p>
            <a:endParaRPr lang="ru-RU" sz="3600" b="0" i="0" dirty="0" smtClean="0">
              <a:solidFill>
                <a:srgbClr val="000000"/>
              </a:solidFill>
              <a:effectLst/>
              <a:latin typeface="PT Sans"/>
            </a:endParaRPr>
          </a:p>
          <a:p>
            <a:r>
              <a:rPr lang="ru-RU" sz="3600" b="0" i="0" dirty="0" smtClean="0">
                <a:solidFill>
                  <a:srgbClr val="000000"/>
                </a:solidFill>
                <a:effectLst/>
                <a:latin typeface="PT Sans"/>
              </a:rPr>
              <a:t>В людях всегда </a:t>
            </a:r>
            <a:r>
              <a:rPr lang="ru-RU" sz="3600" b="0" i="0" dirty="0" err="1" smtClean="0">
                <a:solidFill>
                  <a:srgbClr val="000000"/>
                </a:solidFill>
                <a:effectLst/>
                <a:latin typeface="PT Sans"/>
              </a:rPr>
              <a:t>живет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PT Sans"/>
              </a:rPr>
              <a:t> тяга к прекрасному, и хорошим подарком к любому торжеству и празднику может стать вышитое изделие. Оно привлекает игрой цвета, радостью и красотой. </a:t>
            </a:r>
            <a:endParaRPr lang="ru-RU" sz="3600" b="0" i="0" dirty="0">
              <a:solidFill>
                <a:srgbClr val="000000"/>
              </a:solidFill>
              <a:effectLst/>
              <a:latin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2638458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b="1" i="0" dirty="0" smtClean="0">
              <a:solidFill>
                <a:srgbClr val="000000"/>
              </a:solidFill>
              <a:effectLst/>
              <a:latin typeface="PT Sans"/>
            </a:endParaRPr>
          </a:p>
          <a:p>
            <a:r>
              <a:rPr lang="ru-RU" sz="3600" b="1" i="0" dirty="0" smtClean="0">
                <a:solidFill>
                  <a:srgbClr val="000000"/>
                </a:solidFill>
                <a:effectLst/>
                <a:latin typeface="PT Sans"/>
              </a:rPr>
              <a:t>Цель: </a:t>
            </a:r>
            <a:r>
              <a:rPr lang="ru-RU" sz="3600" dirty="0">
                <a:solidFill>
                  <a:srgbClr val="000000"/>
                </a:solidFill>
                <a:latin typeface="PT Sans"/>
              </a:rPr>
              <a:t>В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PT Sans"/>
              </a:rPr>
              <a:t>ышить панно  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PT Sans"/>
              </a:rPr>
              <a:t>.</a:t>
            </a:r>
          </a:p>
          <a:p>
            <a:endParaRPr lang="ru-RU" sz="3600" b="1" i="0" dirty="0" smtClean="0">
              <a:solidFill>
                <a:srgbClr val="000000"/>
              </a:solidFill>
              <a:effectLst/>
              <a:latin typeface="PT Sans"/>
            </a:endParaRPr>
          </a:p>
          <a:p>
            <a:r>
              <a:rPr lang="ru-RU" sz="3600" b="1" i="0" dirty="0" smtClean="0">
                <a:solidFill>
                  <a:srgbClr val="000000"/>
                </a:solidFill>
                <a:effectLst/>
                <a:latin typeface="PT Sans"/>
              </a:rPr>
              <a:t>Задачи:</a:t>
            </a:r>
            <a:endParaRPr lang="ru-RU" sz="3600" b="0" i="0" dirty="0" smtClean="0">
              <a:solidFill>
                <a:srgbClr val="000000"/>
              </a:solidFill>
              <a:effectLst/>
              <a:latin typeface="PT Sans"/>
            </a:endParaRPr>
          </a:p>
          <a:p>
            <a:endParaRPr lang="ru-RU" sz="3600" b="0" i="0" dirty="0" smtClean="0">
              <a:solidFill>
                <a:srgbClr val="000000"/>
              </a:solidFill>
              <a:effectLst/>
              <a:latin typeface="PT Sans"/>
            </a:endParaRPr>
          </a:p>
          <a:p>
            <a:r>
              <a:rPr lang="ru-RU" sz="3600" b="0" i="0" dirty="0" smtClean="0">
                <a:solidFill>
                  <a:srgbClr val="000000"/>
                </a:solidFill>
                <a:effectLst/>
                <a:latin typeface="PT Sans"/>
              </a:rPr>
              <a:t>1.Познакомиться с видами вышивки</a:t>
            </a:r>
          </a:p>
          <a:p>
            <a:r>
              <a:rPr lang="ru-RU" sz="3600" b="0" i="0" dirty="0" smtClean="0">
                <a:solidFill>
                  <a:srgbClr val="000000"/>
                </a:solidFill>
                <a:effectLst/>
                <a:latin typeface="PT Sans"/>
              </a:rPr>
              <a:t>2.Выбрать сюжет для вышивки</a:t>
            </a:r>
          </a:p>
          <a:p>
            <a:r>
              <a:rPr lang="ru-RU" sz="3600" b="0" i="0" dirty="0" smtClean="0">
                <a:solidFill>
                  <a:srgbClr val="000000"/>
                </a:solidFill>
                <a:effectLst/>
                <a:latin typeface="PT Sans"/>
              </a:rPr>
              <a:t>3.Сделать экономический </a:t>
            </a:r>
            <a:r>
              <a:rPr lang="ru-RU" sz="3600" b="0" i="0" dirty="0" err="1" smtClean="0">
                <a:solidFill>
                  <a:srgbClr val="000000"/>
                </a:solidFill>
                <a:effectLst/>
                <a:latin typeface="PT Sans"/>
              </a:rPr>
              <a:t>рассчет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PT Sans"/>
              </a:rPr>
              <a:t> 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PT Sans"/>
              </a:rPr>
              <a:t>изготовления вышивки</a:t>
            </a:r>
          </a:p>
          <a:p>
            <a:r>
              <a:rPr lang="ru-RU" sz="3600" dirty="0">
                <a:solidFill>
                  <a:srgbClr val="000000"/>
                </a:solidFill>
                <a:latin typeface="PT Sans"/>
              </a:rPr>
              <a:t>4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PT Sans"/>
              </a:rPr>
              <a:t>.Выполнить изделие аккуратно и качественно</a:t>
            </a:r>
            <a:endParaRPr lang="ru-RU" sz="3600" b="0" i="0" dirty="0">
              <a:solidFill>
                <a:srgbClr val="000000"/>
              </a:solidFill>
              <a:effectLst/>
              <a:latin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2323856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63773"/>
            <a:ext cx="12192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0" dirty="0" smtClean="0">
                <a:solidFill>
                  <a:srgbClr val="000000"/>
                </a:solidFill>
                <a:effectLst/>
                <a:latin typeface="PT Sans"/>
              </a:rPr>
              <a:t>История возникновения вышивки 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PT Sans"/>
              </a:rPr>
              <a:t>уходит далеко вглубь веков. Это искусство относится к эпохе первобытной культуры. Оно тесно связано с появлением первого стежка при изготовлении одежды. Материалом для вышивки в разные </a:t>
            </a:r>
            <a:r>
              <a:rPr lang="ru-RU" sz="3600" b="0" i="0" dirty="0" err="1" smtClean="0">
                <a:solidFill>
                  <a:srgbClr val="000000"/>
                </a:solidFill>
                <a:effectLst/>
                <a:latin typeface="PT Sans"/>
              </a:rPr>
              <a:t>далекие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PT Sans"/>
              </a:rPr>
              <a:t> времена служили и жилы животных, и нити льна, конопли, хлопка, шерсти, шелка, также применялся и натуральный волос. Орудия вышивки также менялись с уровнем развития цивилизации. Сначала было каменное шило, которым первобытная женщина прокладывала узор по одежде из шкур животных, а затем костяная, бронзовая, стальная и позолоченная игла позволяли облегчить процесс вышивания. 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74882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42605" y="1347296"/>
            <a:ext cx="8998745" cy="40010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0" dirty="0" smtClean="0">
                <a:solidFill>
                  <a:srgbClr val="000000"/>
                </a:solidFill>
                <a:effectLst/>
                <a:latin typeface="PT Sans"/>
              </a:rPr>
              <a:t>Поиск альтернативного варианта .</a:t>
            </a:r>
          </a:p>
          <a:p>
            <a:r>
              <a:rPr lang="ru-RU" sz="4000" b="0" i="0" dirty="0" smtClean="0">
                <a:solidFill>
                  <a:srgbClr val="000000"/>
                </a:solidFill>
                <a:effectLst/>
                <a:latin typeface="PT Sans"/>
              </a:rPr>
              <a:t>1. </a:t>
            </a:r>
            <a:r>
              <a:rPr lang="ru-RU" sz="4000" b="0" i="0" u="sng" dirty="0" smtClean="0">
                <a:solidFill>
                  <a:srgbClr val="000000"/>
                </a:solidFill>
                <a:effectLst/>
                <a:latin typeface="PT Sans"/>
              </a:rPr>
              <a:t>Вышивка гладью.</a:t>
            </a:r>
          </a:p>
          <a:p>
            <a:r>
              <a:rPr lang="ru-RU" sz="4000" dirty="0" smtClean="0"/>
              <a:t>2.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PT Sans"/>
              </a:rPr>
              <a:t> </a:t>
            </a:r>
            <a:r>
              <a:rPr lang="ru-RU" sz="4000" b="0" i="0" u="sng" dirty="0" smtClean="0">
                <a:solidFill>
                  <a:srgbClr val="000000"/>
                </a:solidFill>
                <a:effectLst/>
                <a:latin typeface="PT Sans"/>
              </a:rPr>
              <a:t>Вышивка крестом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PT Sans"/>
              </a:rPr>
              <a:t>.</a:t>
            </a:r>
          </a:p>
          <a:p>
            <a:r>
              <a:rPr lang="ru-RU" sz="4000" dirty="0" smtClean="0">
                <a:solidFill>
                  <a:srgbClr val="000000"/>
                </a:solidFill>
                <a:latin typeface="PT Sans"/>
              </a:rPr>
              <a:t>3.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  <a:r>
              <a:rPr lang="ru-RU" sz="4000" b="0" i="0" u="sng" dirty="0" smtClean="0">
                <a:solidFill>
                  <a:srgbClr val="000000"/>
                </a:solidFill>
                <a:effectLst/>
                <a:latin typeface="PT Sans"/>
              </a:rPr>
              <a:t>Вышивка лентами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PT Sans"/>
              </a:rPr>
              <a:t>.</a:t>
            </a:r>
          </a:p>
          <a:p>
            <a:r>
              <a:rPr lang="ru-RU" sz="4000" dirty="0" smtClean="0">
                <a:solidFill>
                  <a:srgbClr val="000000"/>
                </a:solidFill>
                <a:latin typeface="PT Sans"/>
              </a:rPr>
              <a:t>4.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PT Sans"/>
              </a:rPr>
              <a:t> </a:t>
            </a:r>
            <a:r>
              <a:rPr lang="ru-RU" sz="4000" b="0" i="0" u="sng" dirty="0" smtClean="0">
                <a:solidFill>
                  <a:srgbClr val="000000"/>
                </a:solidFill>
                <a:effectLst/>
                <a:latin typeface="PT Sans"/>
              </a:rPr>
              <a:t>Вышивка бисером</a:t>
            </a:r>
            <a:r>
              <a:rPr lang="ru-RU" sz="4000" b="0" i="0" dirty="0" smtClean="0">
                <a:solidFill>
                  <a:srgbClr val="000000"/>
                </a:solidFill>
                <a:effectLst/>
                <a:latin typeface="PT Sans"/>
              </a:rPr>
              <a:t>.</a:t>
            </a:r>
          </a:p>
          <a:p>
            <a:endParaRPr lang="ru-RU" b="0" i="0" dirty="0" smtClean="0">
              <a:solidFill>
                <a:srgbClr val="000000"/>
              </a:solidFill>
              <a:effectLst/>
              <a:latin typeface="PT Sans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6641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0" i="0" dirty="0" smtClean="0">
              <a:solidFill>
                <a:srgbClr val="000000"/>
              </a:solidFill>
              <a:effectLst/>
              <a:latin typeface="PT Sans"/>
            </a:endParaRPr>
          </a:p>
          <a:p>
            <a:endParaRPr lang="ru-RU" sz="3200" dirty="0">
              <a:solidFill>
                <a:srgbClr val="000000"/>
              </a:solidFill>
              <a:latin typeface="PT Sans"/>
            </a:endParaRPr>
          </a:p>
          <a:p>
            <a:endParaRPr lang="ru-RU" sz="3200" b="0" i="0" dirty="0" smtClean="0">
              <a:solidFill>
                <a:srgbClr val="000000"/>
              </a:solidFill>
              <a:effectLst/>
              <a:latin typeface="PT Sans"/>
            </a:endParaRPr>
          </a:p>
          <a:p>
            <a:endParaRPr lang="ru-RU" sz="3200" dirty="0">
              <a:solidFill>
                <a:srgbClr val="000000"/>
              </a:solidFill>
              <a:latin typeface="PT Sans"/>
            </a:endParaRPr>
          </a:p>
          <a:p>
            <a:r>
              <a:rPr lang="ru-RU" sz="3200" b="0" i="0" dirty="0" smtClean="0">
                <a:solidFill>
                  <a:srgbClr val="000000"/>
                </a:solidFill>
                <a:effectLst/>
                <a:latin typeface="PT Sans"/>
              </a:rPr>
              <a:t>После знакомства с видами вышивки, выбор  остановился на технике вышивания крестиком, так как этот вид я лучше освоила. Я узнала, что этим видом рукоделия увлечено множество девочек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26530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PT Sans"/>
              </a:rPr>
              <a:t>Т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PT Sans"/>
              </a:rPr>
              <a:t>ехнология </a:t>
            </a:r>
            <a:r>
              <a:rPr lang="ru-RU" b="1" i="0" dirty="0" smtClean="0">
                <a:solidFill>
                  <a:srgbClr val="000000"/>
                </a:solidFill>
                <a:effectLst/>
                <a:latin typeface="PT Sans"/>
              </a:rPr>
              <a:t>изготовления проекта.</a:t>
            </a:r>
            <a:endParaRPr lang="ru-RU" b="0" i="0" dirty="0" smtClean="0">
              <a:solidFill>
                <a:srgbClr val="000000"/>
              </a:solidFill>
              <a:effectLst/>
              <a:latin typeface="PT Sans"/>
            </a:endParaRPr>
          </a:p>
          <a:p>
            <a:r>
              <a:rPr lang="ru-RU" b="1" i="0" dirty="0" smtClean="0">
                <a:solidFill>
                  <a:srgbClr val="000000"/>
                </a:solidFill>
                <a:effectLst/>
                <a:latin typeface="PT Sans"/>
              </a:rPr>
              <a:t>Выбор инструментов, приспособлений, оборудования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/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>Для выполнения ручной вышивки необходимы инструменты: игла, напёрсток, ножницы, пяльцы, цветные нитки, канва, схема рисунка.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>1. Игла для вышивания должна быть короткая с удлинённым ушком 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/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>2. Напёрсток надевают на средний палец правой руки. Он предохраняет палец от уколов при проведении иглы в ткань. Напёрсток надо подобрать точно по размеру пальца.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/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>3. Ножницы нужно иметь трёх видов: маленькие с острыми концами для подрезания и выдёргивания нитей из ткани, средних размеров с загнутыми концами для обрезания ниток при вышивании и большие - для разрезания тканей и мотков ниток. Ножницы должны быть хорошо наточены, концы лезвий - полностью замыкаться.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/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>4. Пяльцы удерживают ткань в натянутом состоянии и предохраняют её от деформации. Пяльцы могут быть прямоугольные или круглые. Очень удобны для работы круглые пяльцы. Они состоят из двух деревянных обручей, входящих один в другой. 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/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>5. Нитки мулине разных цветов и оттенков.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/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>6. Канва.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/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>7. Схема рисунка.</a:t>
            </a:r>
            <a:endParaRPr lang="ru-RU" b="0" i="0" dirty="0">
              <a:solidFill>
                <a:srgbClr val="000000"/>
              </a:solidFill>
              <a:effectLst/>
              <a:latin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2229032394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357</TotalTime>
  <Words>704</Words>
  <Application>Microsoft Office PowerPoint</Application>
  <PresentationFormat>Широкоэкранный</PresentationFormat>
  <Paragraphs>158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Georgia</vt:lpstr>
      <vt:lpstr>inherit</vt:lpstr>
      <vt:lpstr>PT Sans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Пользователь</cp:lastModifiedBy>
  <cp:revision>15</cp:revision>
  <dcterms:created xsi:type="dcterms:W3CDTF">2021-03-28T05:32:28Z</dcterms:created>
  <dcterms:modified xsi:type="dcterms:W3CDTF">2021-04-13T02:29:14Z</dcterms:modified>
</cp:coreProperties>
</file>